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76" r:id="rId3"/>
    <p:sldId id="277" r:id="rId4"/>
    <p:sldId id="278" r:id="rId5"/>
    <p:sldId id="294" r:id="rId6"/>
    <p:sldId id="295" r:id="rId7"/>
    <p:sldId id="281" r:id="rId8"/>
    <p:sldId id="283" r:id="rId9"/>
    <p:sldId id="282" r:id="rId10"/>
    <p:sldId id="284" r:id="rId11"/>
    <p:sldId id="285" r:id="rId12"/>
    <p:sldId id="286" r:id="rId13"/>
    <p:sldId id="296" r:id="rId14"/>
    <p:sldId id="290" r:id="rId15"/>
    <p:sldId id="289" r:id="rId16"/>
    <p:sldId id="291" r:id="rId17"/>
    <p:sldId id="287" r:id="rId18"/>
    <p:sldId id="292" r:id="rId19"/>
    <p:sldId id="293" r:id="rId20"/>
    <p:sldId id="288" r:id="rId21"/>
    <p:sldId id="260" r:id="rId22"/>
    <p:sldId id="262" r:id="rId23"/>
    <p:sldId id="263" r:id="rId24"/>
    <p:sldId id="258" r:id="rId25"/>
    <p:sldId id="257" r:id="rId26"/>
    <p:sldId id="265" r:id="rId27"/>
    <p:sldId id="267" r:id="rId28"/>
    <p:sldId id="268" r:id="rId29"/>
    <p:sldId id="269" r:id="rId30"/>
    <p:sldId id="272" r:id="rId31"/>
    <p:sldId id="274" r:id="rId32"/>
    <p:sldId id="273" r:id="rId33"/>
    <p:sldId id="275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7" autoAdjust="0"/>
    <p:restoredTop sz="86414" autoAdjust="0"/>
  </p:normalViewPr>
  <p:slideViewPr>
    <p:cSldViewPr>
      <p:cViewPr varScale="1">
        <p:scale>
          <a:sx n="44" d="100"/>
          <a:sy n="44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31C1B-80A1-42EF-976D-395AFB8C62CA}" type="datetimeFigureOut">
              <a:rPr lang="it-IT" smtClean="0"/>
              <a:t>09/05/2012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7E47C-C739-4C9F-A6A8-7D50496B01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58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E47C-C739-4C9F-A6A8-7D50496B0128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98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E47C-C739-4C9F-A6A8-7D50496B0128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8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09/05/2012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09/05/2012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09/05/2012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09/05/2012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09/05/2012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09/05/2012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09/05/2012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09/05/2012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09/05/2012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09/05/2012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09/05/2012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49D355-16BD-4E45-BD9A-5EA878CF7CBD}" type="datetimeFigureOut">
              <a:rPr lang="it-IT" smtClean="0"/>
              <a:t>09/05/2012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2204864"/>
            <a:ext cx="7406640" cy="1472184"/>
          </a:xfrm>
        </p:spPr>
        <p:txBody>
          <a:bodyPr/>
          <a:lstStyle/>
          <a:p>
            <a:r>
              <a:rPr lang="it-IT" dirty="0" smtClean="0"/>
              <a:t>SENSO DEL NUMERO E DISCALCULIA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299016"/>
          </a:xfrm>
        </p:spPr>
        <p:txBody>
          <a:bodyPr>
            <a:normAutofit/>
          </a:bodyPr>
          <a:lstStyle/>
          <a:p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9573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SECONDO ESPERIMENTO: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dirty="0" smtClean="0"/>
              <a:t>l’indice </a:t>
            </a:r>
            <a:r>
              <a:rPr lang="it-IT" dirty="0"/>
              <a:t>di acuità </a:t>
            </a:r>
            <a:r>
              <a:rPr lang="it-IT" dirty="0" smtClean="0"/>
              <a:t>numerica (non simbolico) </a:t>
            </a:r>
            <a:r>
              <a:rPr lang="it-IT" dirty="0"/>
              <a:t>correla anche con </a:t>
            </a:r>
            <a:r>
              <a:rPr lang="it-IT" dirty="0" smtClean="0"/>
              <a:t>le abilità numeriche (</a:t>
            </a:r>
            <a:r>
              <a:rPr lang="it-IT" i="1" dirty="0" smtClean="0"/>
              <a:t>confronto di numeri arabi, non più semplici quantità</a:t>
            </a:r>
            <a:r>
              <a:rPr lang="it-IT" dirty="0" smtClean="0"/>
              <a:t>) anche complesse (</a:t>
            </a:r>
            <a:r>
              <a:rPr lang="it-IT" i="1" dirty="0" smtClean="0"/>
              <a:t>procedure di calcolo</a:t>
            </a:r>
            <a:r>
              <a:rPr lang="it-IT" dirty="0" smtClean="0"/>
              <a:t>)?</a:t>
            </a:r>
          </a:p>
          <a:p>
            <a:pPr marL="82296" indent="0">
              <a:buNone/>
            </a:pPr>
            <a:endParaRPr lang="it-IT" sz="4000" dirty="0"/>
          </a:p>
        </p:txBody>
      </p:sp>
      <p:sp>
        <p:nvSpPr>
          <p:cNvPr id="4" name="Ovale 3"/>
          <p:cNvSpPr/>
          <p:nvPr/>
        </p:nvSpPr>
        <p:spPr>
          <a:xfrm>
            <a:off x="1763688" y="3573016"/>
            <a:ext cx="648072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secondo un modello </a:t>
            </a:r>
            <a:r>
              <a:rPr lang="it-IT" dirty="0" err="1"/>
              <a:t>neurocognitivo</a:t>
            </a:r>
            <a:r>
              <a:rPr lang="it-IT" dirty="0"/>
              <a:t> largamente accettato di elaborazione del numero</a:t>
            </a:r>
            <a:br>
              <a:rPr lang="it-IT" dirty="0"/>
            </a:br>
            <a:r>
              <a:rPr lang="it-IT" dirty="0"/>
              <a:t>(Dehaene et al., 2003) questi compiti (ma non la transcodifica né il semplice recupero di fatti aritmetici) attingono dal nucleo quantità di sistema.</a:t>
            </a:r>
          </a:p>
        </p:txBody>
      </p:sp>
    </p:spTree>
    <p:extLst>
      <p:ext uri="{BB962C8B-B14F-4D97-AF65-F5344CB8AC3E}">
        <p14:creationId xmlns:p14="http://schemas.microsoft.com/office/powerpoint/2010/main" val="311835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4605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it-IT" dirty="0" smtClean="0"/>
              <a:t>L’indice </a:t>
            </a:r>
            <a:r>
              <a:rPr lang="it-IT" b="1" i="1" dirty="0" smtClean="0"/>
              <a:t>w </a:t>
            </a:r>
            <a:r>
              <a:rPr lang="it-IT" dirty="0" smtClean="0"/>
              <a:t>è stato correlato con i risultati della batteria suddivisi in 4 tipi di prove: </a:t>
            </a:r>
          </a:p>
          <a:p>
            <a:r>
              <a:rPr lang="it-IT" dirty="0" smtClean="0"/>
              <a:t>le </a:t>
            </a:r>
            <a:r>
              <a:rPr lang="it-IT" dirty="0"/>
              <a:t>competenze di transcodifica (lettura, scrittura, e ripetizione di numeri), 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competenze di quantità e relazionale di base (le cosiddette abilità  semantiche  che consistono in diverse forme di confronto di numero), </a:t>
            </a:r>
            <a:endParaRPr lang="it-IT" dirty="0" smtClean="0"/>
          </a:p>
          <a:p>
            <a:r>
              <a:rPr lang="it-IT" dirty="0" smtClean="0"/>
              <a:t>semplici </a:t>
            </a:r>
            <a:r>
              <a:rPr lang="it-IT" dirty="0"/>
              <a:t>fatti di recupero delle competenze aritmetiche (le tabelline, aggiunte molto semplici e sottrazioni) </a:t>
            </a:r>
            <a:endParaRPr lang="it-IT" dirty="0" smtClean="0"/>
          </a:p>
          <a:p>
            <a:r>
              <a:rPr lang="it-IT" dirty="0" smtClean="0"/>
              <a:t>complesse </a:t>
            </a:r>
            <a:r>
              <a:rPr lang="it-IT" dirty="0"/>
              <a:t>abilità di calcolo scritte e orali (addizioni e sottrazioni tra due e tre cifre).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93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L’indice w correla con le prove di semantica dei numeri (consapevolezza del </a:t>
            </a:r>
            <a:r>
              <a:rPr lang="it-IT" sz="2800" dirty="0"/>
              <a:t>significato di una data dimensione </a:t>
            </a:r>
            <a:r>
              <a:rPr lang="it-IT" sz="2800" dirty="0" smtClean="0"/>
              <a:t>numerica, calcolo dei </a:t>
            </a:r>
            <a:r>
              <a:rPr lang="it-IT" sz="2800" dirty="0"/>
              <a:t>rapporti di prossimità tra numeri </a:t>
            </a:r>
            <a:r>
              <a:rPr lang="it-IT" sz="2800" dirty="0" smtClean="0"/>
              <a:t>diversi). Ciò significa che l’acuità numerica è un valido </a:t>
            </a:r>
            <a:r>
              <a:rPr lang="it-IT" sz="2800" dirty="0" err="1" smtClean="0"/>
              <a:t>predittore</a:t>
            </a:r>
            <a:r>
              <a:rPr lang="it-IT" sz="2800" dirty="0" smtClean="0"/>
              <a:t> di queste abilità.</a:t>
            </a:r>
          </a:p>
          <a:p>
            <a:r>
              <a:rPr lang="it-IT" sz="2800" dirty="0" smtClean="0"/>
              <a:t>La correlazione vale sia per i bambini </a:t>
            </a:r>
            <a:r>
              <a:rPr lang="it-IT" sz="2800" dirty="0" err="1" smtClean="0"/>
              <a:t>discalculici</a:t>
            </a:r>
            <a:r>
              <a:rPr lang="it-IT" sz="2800" dirty="0" smtClean="0"/>
              <a:t> che per i bambini con sviluppo tipico.</a:t>
            </a:r>
          </a:p>
          <a:p>
            <a:r>
              <a:rPr lang="it-IT" sz="2800" dirty="0" smtClean="0"/>
              <a:t>Nei bambini con sviluppo tipico l’indice w correla anche con il successo scolastico.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358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distanza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it-IT" dirty="0" smtClean="0"/>
              <a:t>Più due numeri sono numericamente vicini più è difficile discriminarli.</a:t>
            </a:r>
          </a:p>
          <a:p>
            <a:pPr marL="82296" indent="0">
              <a:buNone/>
            </a:pPr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1475656" y="2996952"/>
            <a:ext cx="734481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/>
              <a:t>Nei compiti di confronto numerico i bambini con sviluppo tipico rispondono bene, anche se aumentano i tempi di reazione al diminuire della distanza.</a:t>
            </a:r>
          </a:p>
          <a:p>
            <a:r>
              <a:rPr lang="it-IT" sz="2800" dirty="0"/>
              <a:t>Nei bambini </a:t>
            </a:r>
            <a:r>
              <a:rPr lang="it-IT" sz="2800" dirty="0" err="1"/>
              <a:t>discalculici</a:t>
            </a:r>
            <a:r>
              <a:rPr lang="it-IT" sz="2800" dirty="0"/>
              <a:t> i tempi di reazione sono più lunghi,  è più forte l’effetto distanza.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9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CONSIDERAZIONI FINALI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it-IT" dirty="0"/>
              <a:t>La traiettoria di sviluppo tipico dell’acuità </a:t>
            </a:r>
            <a:r>
              <a:rPr lang="it-IT" dirty="0" smtClean="0"/>
              <a:t>numerica ha </a:t>
            </a:r>
            <a:r>
              <a:rPr lang="it-IT" dirty="0"/>
              <a:t>mostrato un decadimento iniziale rapido seguito da una riduzione sempre più piccola, ma duratura nel </a:t>
            </a:r>
            <a:r>
              <a:rPr lang="it-IT" dirty="0" smtClean="0"/>
              <a:t>tempo.</a:t>
            </a:r>
          </a:p>
          <a:p>
            <a:pPr marL="82296" indent="0">
              <a:buNone/>
            </a:pPr>
            <a:r>
              <a:rPr lang="it-IT" dirty="0" smtClean="0"/>
              <a:t>                                      </a:t>
            </a:r>
            <a:r>
              <a:rPr lang="it-IT" sz="2000" dirty="0" smtClean="0"/>
              <a:t>ipotesi di maturazione</a:t>
            </a:r>
          </a:p>
          <a:p>
            <a:pPr marL="82296" indent="0">
              <a:buNone/>
            </a:pPr>
            <a:r>
              <a:rPr lang="it-IT" dirty="0" smtClean="0"/>
              <a:t>Quali le cause?</a:t>
            </a:r>
          </a:p>
          <a:p>
            <a:pPr marL="82296" indent="0">
              <a:buNone/>
            </a:pPr>
            <a:endParaRPr lang="it-IT" dirty="0"/>
          </a:p>
          <a:p>
            <a:pPr marL="82296" indent="0">
              <a:buNone/>
            </a:pPr>
            <a:r>
              <a:rPr lang="it-IT" sz="2000" dirty="0" smtClean="0"/>
              <a:t>                                                             insegnamento abilità di     </a:t>
            </a:r>
          </a:p>
          <a:p>
            <a:pPr marL="82296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                                                      conteggio</a:t>
            </a:r>
            <a:endParaRPr lang="it-IT" sz="2000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4572000" y="4077072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4499992" y="4725144"/>
            <a:ext cx="1008112" cy="811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0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it-IT" dirty="0"/>
              <a:t>CONSIDERAZIONI FINALI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2800" dirty="0" smtClean="0"/>
              <a:t>Questo senso del numero è gravemente compromesso nei bambini </a:t>
            </a:r>
            <a:r>
              <a:rPr lang="it-IT" sz="2800" dirty="0" err="1" smtClean="0"/>
              <a:t>discalculici</a:t>
            </a:r>
            <a:r>
              <a:rPr lang="it-IT" sz="2800" dirty="0" smtClean="0"/>
              <a:t>. </a:t>
            </a:r>
          </a:p>
          <a:p>
            <a:pPr marL="82296" indent="0">
              <a:buNone/>
            </a:pPr>
            <a:endParaRPr lang="it-IT" sz="2800" dirty="0" smtClean="0"/>
          </a:p>
          <a:p>
            <a:pPr marL="82296" indent="0">
              <a:buNone/>
            </a:pPr>
            <a:r>
              <a:rPr lang="it-IT" sz="2800" dirty="0" smtClean="0"/>
              <a:t>Questo </a:t>
            </a:r>
            <a:r>
              <a:rPr lang="it-IT" sz="2800" dirty="0"/>
              <a:t>risultato concorda con gli studi di </a:t>
            </a:r>
            <a:r>
              <a:rPr lang="it-IT" sz="2800" dirty="0" err="1"/>
              <a:t>neuroimaging</a:t>
            </a:r>
            <a:r>
              <a:rPr lang="it-IT" sz="2800" dirty="0"/>
              <a:t> che dimostrano che le regioni della corteccia </a:t>
            </a:r>
            <a:r>
              <a:rPr lang="it-IT" sz="2800" dirty="0" smtClean="0"/>
              <a:t>parietale (solco </a:t>
            </a:r>
            <a:r>
              <a:rPr lang="it-IT" sz="2800" dirty="0" err="1" smtClean="0"/>
              <a:t>intraparietale</a:t>
            </a:r>
            <a:r>
              <a:rPr lang="it-IT" sz="2800" dirty="0" smtClean="0"/>
              <a:t>, che si attiva in compiti di </a:t>
            </a:r>
            <a:r>
              <a:rPr lang="it-IT" sz="2800" i="1" dirty="0" smtClean="0"/>
              <a:t>confronto di numerosità</a:t>
            </a:r>
            <a:r>
              <a:rPr lang="it-IT" sz="2800" dirty="0" smtClean="0"/>
              <a:t>, ma anche </a:t>
            </a:r>
            <a:r>
              <a:rPr lang="it-IT" sz="2800" dirty="0" smtClean="0"/>
              <a:t>in compiti di </a:t>
            </a:r>
            <a:r>
              <a:rPr lang="it-IT" sz="2800" i="1" dirty="0" smtClean="0"/>
              <a:t>rappresentazione di numero arabo e di transcodifica</a:t>
            </a:r>
            <a:r>
              <a:rPr lang="it-IT" sz="2800" dirty="0" smtClean="0"/>
              <a:t>) sono </a:t>
            </a:r>
            <a:r>
              <a:rPr lang="it-IT" sz="2800" dirty="0"/>
              <a:t>strutturalmente o funzionalmente </a:t>
            </a:r>
            <a:r>
              <a:rPr lang="it-IT" sz="2800" dirty="0" smtClean="0"/>
              <a:t>alterate nei </a:t>
            </a:r>
            <a:r>
              <a:rPr lang="it-IT" sz="2800" dirty="0"/>
              <a:t>soggetti </a:t>
            </a:r>
            <a:r>
              <a:rPr lang="it-IT" sz="2800" dirty="0" err="1" smtClean="0"/>
              <a:t>discalculici</a:t>
            </a:r>
            <a:r>
              <a:rPr lang="it-IT" sz="2800" dirty="0" smtClean="0"/>
              <a:t> (diminuzione della densità dei neuroni).</a:t>
            </a:r>
          </a:p>
        </p:txBody>
      </p:sp>
    </p:spTree>
    <p:extLst>
      <p:ext uri="{BB962C8B-B14F-4D97-AF65-F5344CB8AC3E}">
        <p14:creationId xmlns:p14="http://schemas.microsoft.com/office/powerpoint/2010/main" val="23633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CONSIDERAZIONI FINALI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dimensione della compromissione </a:t>
            </a:r>
            <a:r>
              <a:rPr lang="it-IT" dirty="0" smtClean="0"/>
              <a:t>dell’acuità numerica </a:t>
            </a:r>
            <a:r>
              <a:rPr lang="it-IT" dirty="0"/>
              <a:t>nei </a:t>
            </a:r>
            <a:r>
              <a:rPr lang="it-IT" dirty="0" err="1"/>
              <a:t>discalculici</a:t>
            </a:r>
            <a:r>
              <a:rPr lang="it-IT" dirty="0"/>
              <a:t> </a:t>
            </a:r>
            <a:r>
              <a:rPr lang="it-IT" dirty="0" smtClean="0"/>
              <a:t>è nei </a:t>
            </a:r>
            <a:r>
              <a:rPr lang="it-IT" dirty="0"/>
              <a:t>termini di 5 anni di ritardo. </a:t>
            </a:r>
            <a:endParaRPr lang="it-IT" dirty="0" smtClean="0"/>
          </a:p>
          <a:p>
            <a:pPr marL="82296" indent="0">
              <a:buNone/>
            </a:pPr>
            <a:endParaRPr lang="it-IT" dirty="0" smtClean="0"/>
          </a:p>
          <a:p>
            <a:pPr marL="82296" indent="0">
              <a:buNone/>
            </a:pPr>
            <a:r>
              <a:rPr lang="it-IT" dirty="0" smtClean="0"/>
              <a:t>In </a:t>
            </a:r>
            <a:r>
              <a:rPr lang="it-IT" dirty="0"/>
              <a:t>studi futuri si potrebbe cercare di capire se lo sviluppo del sistema di approssimazione numerico nei bambini </a:t>
            </a:r>
            <a:r>
              <a:rPr lang="it-IT" dirty="0" err="1" smtClean="0"/>
              <a:t>discalculici</a:t>
            </a:r>
            <a:r>
              <a:rPr lang="it-IT" dirty="0" smtClean="0"/>
              <a:t> </a:t>
            </a:r>
            <a:r>
              <a:rPr lang="it-IT" dirty="0"/>
              <a:t>si discosta </a:t>
            </a:r>
            <a:r>
              <a:rPr lang="it-IT" b="1" dirty="0"/>
              <a:t>qualitativamente </a:t>
            </a:r>
            <a:r>
              <a:rPr lang="it-IT" dirty="0"/>
              <a:t>o solo quantitativamente dalla traiettoria di sviluppo dei bambini con sviluppo normale</a:t>
            </a:r>
          </a:p>
          <a:p>
            <a:pPr marL="82296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149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CONSIDERAZIONI FINALI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it-IT" dirty="0" smtClean="0"/>
              <a:t>Vi è una forte correlazione tra l’indice di acuità numerica (competenza </a:t>
            </a:r>
            <a:r>
              <a:rPr lang="it-IT" dirty="0" err="1" smtClean="0"/>
              <a:t>pre</a:t>
            </a:r>
            <a:r>
              <a:rPr lang="it-IT" dirty="0" smtClean="0"/>
              <a:t>-verbale, non richiede nessun addestramento specifico, spontanea) e le abilità aritmetiche più complesse.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6326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CONSIDERAZIONI FINALI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it-IT" dirty="0" smtClean="0"/>
              <a:t>La compromissione dell’acuità numerica nei </a:t>
            </a:r>
            <a:r>
              <a:rPr lang="it-IT" dirty="0" err="1" smtClean="0"/>
              <a:t>discalculici</a:t>
            </a:r>
            <a:r>
              <a:rPr lang="it-IT" dirty="0" smtClean="0"/>
              <a:t> interferisce </a:t>
            </a:r>
            <a:r>
              <a:rPr lang="it-IT" dirty="0"/>
              <a:t>nell’apprendimento di abilità matematiche </a:t>
            </a:r>
            <a:r>
              <a:rPr lang="it-IT" dirty="0" smtClean="0"/>
              <a:t>(semantica dei numeri).</a:t>
            </a:r>
          </a:p>
          <a:p>
            <a:pPr marL="82296" indent="0">
              <a:buNone/>
            </a:pPr>
            <a:r>
              <a:rPr lang="it-IT" dirty="0" smtClean="0"/>
              <a:t>L’indice </a:t>
            </a:r>
            <a:r>
              <a:rPr lang="it-IT" b="1" i="1" dirty="0" smtClean="0"/>
              <a:t>w</a:t>
            </a:r>
            <a:r>
              <a:rPr lang="it-IT" dirty="0" smtClean="0"/>
              <a:t> non prevede le prestazioni nel calcolo.</a:t>
            </a:r>
          </a:p>
          <a:p>
            <a:pPr marL="82296" indent="0">
              <a:buNone/>
            </a:pPr>
            <a:r>
              <a:rPr lang="it-IT" dirty="0" smtClean="0"/>
              <a:t>PERCHE’</a:t>
            </a:r>
            <a:endParaRPr lang="it-IT" dirty="0"/>
          </a:p>
          <a:p>
            <a:pPr marL="82296" indent="0">
              <a:buNone/>
            </a:pPr>
            <a:r>
              <a:rPr lang="it-IT" dirty="0" smtClean="0"/>
              <a:t>                             </a:t>
            </a:r>
          </a:p>
          <a:p>
            <a:pPr marL="82296" indent="0">
              <a:buNone/>
            </a:pPr>
            <a:endParaRPr lang="it-IT" dirty="0"/>
          </a:p>
          <a:p>
            <a:pPr marL="82296" indent="0">
              <a:buNone/>
            </a:pPr>
            <a:endParaRPr lang="it-IT" sz="2300" dirty="0" smtClean="0"/>
          </a:p>
          <a:p>
            <a:pPr marL="82296" indent="0">
              <a:buNone/>
            </a:pPr>
            <a:r>
              <a:rPr lang="it-IT" sz="2600" dirty="0" smtClean="0"/>
              <a:t>Le </a:t>
            </a:r>
            <a:r>
              <a:rPr lang="it-IT" sz="2600" dirty="0"/>
              <a:t>prestazioni  nel calcolo </a:t>
            </a:r>
            <a:r>
              <a:rPr lang="it-IT" sz="2600" dirty="0" smtClean="0"/>
              <a:t>potrebbero essere </a:t>
            </a:r>
            <a:r>
              <a:rPr lang="it-IT" sz="2600" dirty="0"/>
              <a:t>anche </a:t>
            </a:r>
            <a:r>
              <a:rPr lang="it-IT" sz="2600" dirty="0" smtClean="0"/>
              <a:t> modulate </a:t>
            </a:r>
            <a:r>
              <a:rPr lang="it-IT" sz="2600" dirty="0"/>
              <a:t>dalla </a:t>
            </a:r>
            <a:r>
              <a:rPr lang="it-IT" sz="2600" dirty="0" smtClean="0"/>
              <a:t>capacità dei </a:t>
            </a:r>
            <a:r>
              <a:rPr lang="it-IT" sz="2600" dirty="0"/>
              <a:t>bambini di </a:t>
            </a:r>
            <a:r>
              <a:rPr lang="it-IT" sz="2600" dirty="0" smtClean="0"/>
              <a:t>elaborare   applicare non </a:t>
            </a:r>
            <a:r>
              <a:rPr lang="it-IT" sz="2600" dirty="0"/>
              <a:t>rigorosamente strategie di numero. </a:t>
            </a:r>
            <a:endParaRPr lang="it-IT" sz="2600" dirty="0" smtClean="0"/>
          </a:p>
          <a:p>
            <a:pPr marL="82296" indent="0">
              <a:buNone/>
            </a:pPr>
            <a:r>
              <a:rPr lang="it-IT" sz="2600" dirty="0" smtClean="0"/>
              <a:t>E </a:t>
            </a:r>
            <a:r>
              <a:rPr lang="it-IT" sz="2600" dirty="0"/>
              <a:t>'possibile che, </a:t>
            </a:r>
            <a:r>
              <a:rPr lang="it-IT" sz="2600" dirty="0" err="1" smtClean="0"/>
              <a:t>poichè</a:t>
            </a:r>
            <a:r>
              <a:rPr lang="it-IT" sz="2600" dirty="0" smtClean="0"/>
              <a:t> </a:t>
            </a:r>
            <a:r>
              <a:rPr lang="it-IT" sz="2600" dirty="0"/>
              <a:t>i bambini </a:t>
            </a:r>
            <a:r>
              <a:rPr lang="it-IT" sz="2600" dirty="0" err="1" smtClean="0"/>
              <a:t>discalculici</a:t>
            </a:r>
            <a:r>
              <a:rPr lang="it-IT" sz="2600" dirty="0" smtClean="0"/>
              <a:t> hanno un </a:t>
            </a:r>
            <a:r>
              <a:rPr lang="it-IT" sz="2600" dirty="0"/>
              <a:t>sistema </a:t>
            </a:r>
            <a:r>
              <a:rPr lang="it-IT" sz="2600" dirty="0" smtClean="0"/>
              <a:t>di rappresentazione delle quantità immaturo</a:t>
            </a:r>
            <a:r>
              <a:rPr lang="it-IT" sz="2600" dirty="0"/>
              <a:t>, quando sono messi </a:t>
            </a:r>
            <a:r>
              <a:rPr lang="it-IT" sz="2600" dirty="0" smtClean="0"/>
              <a:t>di fronte </a:t>
            </a:r>
            <a:r>
              <a:rPr lang="it-IT" sz="2600" dirty="0"/>
              <a:t>a problemi </a:t>
            </a:r>
            <a:r>
              <a:rPr lang="it-IT" sz="2600" dirty="0" smtClean="0"/>
              <a:t>aritmetici utilizzano </a:t>
            </a:r>
            <a:r>
              <a:rPr lang="it-IT" sz="2600" dirty="0"/>
              <a:t>strategie </a:t>
            </a:r>
            <a:r>
              <a:rPr lang="it-IT" sz="2600" dirty="0" smtClean="0"/>
              <a:t>compensative.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2375756" y="3531704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01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APPORTI ALLA RICERCA E ALL’INTERVENTO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it-IT" dirty="0" smtClean="0"/>
              <a:t>I </a:t>
            </a:r>
            <a:r>
              <a:rPr lang="it-IT" dirty="0"/>
              <a:t>risultati sono compatibili con le due interpretazioni alternative delle cause di </a:t>
            </a:r>
            <a:r>
              <a:rPr lang="it-IT" dirty="0" err="1"/>
              <a:t>discalculia</a:t>
            </a:r>
            <a:r>
              <a:rPr lang="it-IT" dirty="0"/>
              <a:t>: </a:t>
            </a:r>
          </a:p>
          <a:p>
            <a:pPr>
              <a:buFontTx/>
              <a:buChar char="-"/>
            </a:pPr>
            <a:r>
              <a:rPr lang="it-IT" dirty="0" smtClean="0"/>
              <a:t>una </a:t>
            </a:r>
            <a:r>
              <a:rPr lang="it-IT" dirty="0"/>
              <a:t>svalutazione pura nella rappresentazione non-simbolica dei </a:t>
            </a:r>
            <a:r>
              <a:rPr lang="it-IT" dirty="0" smtClean="0"/>
              <a:t>numeri</a:t>
            </a:r>
            <a:endParaRPr lang="it-IT" dirty="0"/>
          </a:p>
          <a:p>
            <a:pPr>
              <a:buFontTx/>
              <a:buChar char="-"/>
            </a:pPr>
            <a:r>
              <a:rPr lang="it-IT" dirty="0" smtClean="0"/>
              <a:t>l'impossibilità </a:t>
            </a:r>
            <a:r>
              <a:rPr lang="it-IT" dirty="0"/>
              <a:t>di </a:t>
            </a:r>
            <a:r>
              <a:rPr lang="it-IT" dirty="0" err="1"/>
              <a:t>colllegare</a:t>
            </a:r>
            <a:r>
              <a:rPr lang="it-IT" dirty="0"/>
              <a:t> questa rappresentazione con i simboli numerici  corrispondenti, che a sua volta influenzano la precisione con cui la numerosità è </a:t>
            </a:r>
            <a:r>
              <a:rPr lang="it-IT" dirty="0" smtClean="0"/>
              <a:t>percepita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2600" dirty="0" smtClean="0"/>
              <a:t>E’ </a:t>
            </a:r>
            <a:r>
              <a:rPr lang="it-IT" sz="2600" dirty="0"/>
              <a:t>il primo </a:t>
            </a:r>
            <a:r>
              <a:rPr lang="it-IT" sz="2600" dirty="0" smtClean="0"/>
              <a:t>studio a </a:t>
            </a:r>
            <a:r>
              <a:rPr lang="it-IT" sz="2600" dirty="0"/>
              <a:t>mostrare e quantificare un danno evidente in un nucleo del sistema numerico  che è fondamentale per lo sviluppo di più alti  livelli  di abilità </a:t>
            </a:r>
            <a:r>
              <a:rPr lang="it-IT" sz="2600" dirty="0" smtClean="0"/>
              <a:t>numeriche</a:t>
            </a:r>
          </a:p>
          <a:p>
            <a:r>
              <a:rPr lang="it-IT" sz="2600" dirty="0" smtClean="0"/>
              <a:t>Con una </a:t>
            </a:r>
            <a:r>
              <a:rPr lang="it-IT" sz="2600" dirty="0"/>
              <a:t>misura psicofisica molto semplice non-simbolica dell’ acuità numerica </a:t>
            </a:r>
            <a:r>
              <a:rPr lang="it-IT" sz="2600" dirty="0" smtClean="0"/>
              <a:t>si è </a:t>
            </a:r>
            <a:r>
              <a:rPr lang="it-IT" sz="2600" dirty="0"/>
              <a:t>in grado di fornire un rapido e efficace strumento per valutare la natura e la profondità del deficit nei bambini </a:t>
            </a:r>
            <a:r>
              <a:rPr lang="it-IT" sz="2600" dirty="0" err="1" smtClean="0"/>
              <a:t>discalculici</a:t>
            </a:r>
            <a:r>
              <a:rPr lang="it-IT" sz="2600" dirty="0" smtClean="0"/>
              <a:t>.</a:t>
            </a:r>
            <a:endParaRPr lang="it-IT" sz="26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2687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 COSA PARLEREMO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senso del numero e com’è collegato con la </a:t>
            </a:r>
            <a:r>
              <a:rPr lang="it-IT" dirty="0" err="1" smtClean="0"/>
              <a:t>discalculia</a:t>
            </a:r>
            <a:endParaRPr lang="it-IT" dirty="0" smtClean="0"/>
          </a:p>
          <a:p>
            <a:pPr marL="82296" indent="0">
              <a:buNone/>
            </a:pPr>
            <a:endParaRPr lang="it-IT" dirty="0" smtClean="0"/>
          </a:p>
          <a:p>
            <a:r>
              <a:rPr lang="it-IT" dirty="0" smtClean="0"/>
              <a:t>Esperimenti e conclusioni</a:t>
            </a:r>
          </a:p>
          <a:p>
            <a:pPr marL="82296" indent="0">
              <a:buNone/>
            </a:pPr>
            <a:endParaRPr lang="it-IT" dirty="0" smtClean="0"/>
          </a:p>
          <a:p>
            <a:r>
              <a:rPr lang="it-IT" dirty="0" smtClean="0"/>
              <a:t>Attività didattica in classe: quali misure e strumenti utilizzare con i bambini </a:t>
            </a:r>
            <a:r>
              <a:rPr lang="it-IT" dirty="0" err="1" smtClean="0"/>
              <a:t>discalculici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35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INTERVENIRE?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Interventi specialistici</a:t>
            </a:r>
            <a:endParaRPr lang="it-IT" sz="48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Interventi di tipo didattico in classe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5113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1358212" y="2492896"/>
            <a:ext cx="3816424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ATTIVITA’ DIDATTICA</a:t>
            </a:r>
          </a:p>
          <a:p>
            <a:pPr algn="ctr"/>
            <a:r>
              <a:rPr lang="it-IT" dirty="0" smtClean="0"/>
              <a:t>IN CLASSE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084168" y="836712"/>
            <a:ext cx="223224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STRUMENTI COMPENSATIVI</a:t>
            </a:r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54" y="2803810"/>
            <a:ext cx="22558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60" y="4797152"/>
            <a:ext cx="22558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302925" y="3141837"/>
            <a:ext cx="1847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     </a:t>
            </a:r>
            <a:r>
              <a:rPr lang="it-IT" dirty="0" smtClean="0">
                <a:solidFill>
                  <a:schemeClr val="bg1"/>
                </a:solidFill>
              </a:rPr>
              <a:t>MISURE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DISPENSATIVE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24460" y="4818071"/>
            <a:ext cx="2333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STRUMENTI </a:t>
            </a:r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PER UNA DIDATTICA 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INCLUSIVA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4283968" y="4365104"/>
            <a:ext cx="1840492" cy="1093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2" idx="6"/>
          </p:cNvCxnSpPr>
          <p:nvPr/>
        </p:nvCxnSpPr>
        <p:spPr>
          <a:xfrm flipV="1">
            <a:off x="5174636" y="3465002"/>
            <a:ext cx="909532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01605">
            <a:off x="4136592" y="1376540"/>
            <a:ext cx="19272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STRUMENTI COMPENSATIVI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Calcolatrice</a:t>
            </a:r>
          </a:p>
          <a:p>
            <a:r>
              <a:rPr lang="it-IT" dirty="0" smtClean="0"/>
              <a:t>Tavola </a:t>
            </a:r>
            <a:r>
              <a:rPr lang="it-IT" dirty="0"/>
              <a:t>pitagorica</a:t>
            </a:r>
          </a:p>
          <a:p>
            <a:r>
              <a:rPr lang="it-IT" dirty="0" smtClean="0"/>
              <a:t>Tavola </a:t>
            </a:r>
            <a:r>
              <a:rPr lang="it-IT" dirty="0"/>
              <a:t>riassuntiva delle formule aritmetiche</a:t>
            </a:r>
          </a:p>
          <a:p>
            <a:r>
              <a:rPr lang="it-IT" dirty="0" smtClean="0"/>
              <a:t>Linea </a:t>
            </a:r>
            <a:r>
              <a:rPr lang="it-IT" dirty="0"/>
              <a:t>dei numeri </a:t>
            </a:r>
            <a:r>
              <a:rPr lang="it-IT" dirty="0" smtClean="0"/>
              <a:t>all’indietro</a:t>
            </a:r>
            <a:endParaRPr lang="it-IT" dirty="0"/>
          </a:p>
          <a:p>
            <a:r>
              <a:rPr lang="it-IT" dirty="0" smtClean="0"/>
              <a:t>Tabella </a:t>
            </a:r>
            <a:r>
              <a:rPr lang="it-IT" dirty="0"/>
              <a:t>con formule geometriche</a:t>
            </a:r>
          </a:p>
        </p:txBody>
      </p:sp>
    </p:spTree>
    <p:extLst>
      <p:ext uri="{BB962C8B-B14F-4D97-AF65-F5344CB8AC3E}">
        <p14:creationId xmlns:p14="http://schemas.microsoft.com/office/powerpoint/2010/main" val="36165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STRUMENTI COMPENSATIVI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it-IT" b="1" dirty="0"/>
              <a:t>Calcolatrice</a:t>
            </a:r>
          </a:p>
          <a:p>
            <a:r>
              <a:rPr lang="it-IT" dirty="0"/>
              <a:t>Consente di recuperare il risultato di un calcolo</a:t>
            </a:r>
          </a:p>
          <a:p>
            <a:r>
              <a:rPr lang="it-IT" dirty="0"/>
              <a:t>Richiede capacità di digitare e decodificare i numeri</a:t>
            </a:r>
          </a:p>
          <a:p>
            <a:pPr marL="82296" indent="0">
              <a:buNone/>
            </a:pPr>
            <a:r>
              <a:rPr lang="it-IT" dirty="0" smtClean="0"/>
              <a:t>    in </a:t>
            </a:r>
            <a:r>
              <a:rPr lang="it-IT" dirty="0"/>
              <a:t>modo corretto, conoscenza dei segni delle</a:t>
            </a:r>
          </a:p>
          <a:p>
            <a:pPr marL="82296" indent="0">
              <a:buNone/>
            </a:pPr>
            <a:r>
              <a:rPr lang="it-IT" dirty="0" smtClean="0"/>
              <a:t>    operazioni</a:t>
            </a:r>
            <a:r>
              <a:rPr lang="it-IT" dirty="0"/>
              <a:t>, conoscenza di alcune regole </a:t>
            </a:r>
            <a:r>
              <a:rPr lang="it-IT" dirty="0" smtClean="0"/>
              <a:t>operative</a:t>
            </a:r>
          </a:p>
          <a:p>
            <a:pPr marL="82296" indent="0">
              <a:buNone/>
            </a:pPr>
            <a:r>
              <a:rPr lang="it-IT" dirty="0" smtClean="0"/>
              <a:t>    delle operazioni (rapporto tra sottraendo e</a:t>
            </a:r>
          </a:p>
          <a:p>
            <a:pPr marL="82296" indent="0">
              <a:buNone/>
            </a:pPr>
            <a:r>
              <a:rPr lang="it-IT" dirty="0"/>
              <a:t> </a:t>
            </a:r>
            <a:r>
              <a:rPr lang="it-IT" dirty="0" smtClean="0"/>
              <a:t>   minuendo </a:t>
            </a:r>
            <a:r>
              <a:rPr lang="it-IT" dirty="0"/>
              <a:t>o tra dividendo e divisore)</a:t>
            </a:r>
          </a:p>
          <a:p>
            <a:pPr marL="82296" indent="0">
              <a:buNone/>
            </a:pPr>
            <a:r>
              <a:rPr lang="it-IT" b="1" dirty="0"/>
              <a:t>Tavola pitagorica</a:t>
            </a:r>
          </a:p>
          <a:p>
            <a:r>
              <a:rPr lang="it-IT" dirty="0"/>
              <a:t>Consente di recuperare il risultato </a:t>
            </a:r>
            <a:r>
              <a:rPr lang="it-IT" dirty="0" smtClean="0"/>
              <a:t>delle moltiplicazioni </a:t>
            </a:r>
            <a:r>
              <a:rPr lang="it-IT" dirty="0"/>
              <a:t>fra numeri a cifra singola</a:t>
            </a:r>
          </a:p>
          <a:p>
            <a:r>
              <a:rPr lang="it-IT" dirty="0"/>
              <a:t>Richiede capacità di leggere correttamente i numeri</a:t>
            </a:r>
          </a:p>
          <a:p>
            <a:pPr marL="82296" indent="0">
              <a:buNone/>
            </a:pPr>
            <a:r>
              <a:rPr lang="it-IT" dirty="0" smtClean="0"/>
              <a:t>    a </a:t>
            </a:r>
            <a:r>
              <a:rPr lang="it-IT" dirty="0"/>
              <a:t>due cifre e di utilizzare una tavola a </a:t>
            </a:r>
            <a:r>
              <a:rPr lang="it-IT" dirty="0" smtClean="0"/>
              <a:t>doppia </a:t>
            </a:r>
            <a:r>
              <a:rPr lang="it-IT" dirty="0" smtClean="0"/>
              <a:t>entrata (non va  </a:t>
            </a:r>
          </a:p>
          <a:p>
            <a:pPr marL="82296" indent="0">
              <a:buNone/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dirty="0" smtClean="0"/>
              <a:t>bene se ha problemi </a:t>
            </a:r>
            <a:r>
              <a:rPr lang="it-IT" dirty="0" err="1" smtClean="0"/>
              <a:t>visuo</a:t>
            </a:r>
            <a:r>
              <a:rPr lang="it-IT" dirty="0" smtClean="0"/>
              <a:t>-spaziali)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73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STRUMENTI COMPENSATIVI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2000" b="1" dirty="0"/>
              <a:t>Tavole riassuntive di formule aritmetiche</a:t>
            </a:r>
          </a:p>
          <a:p>
            <a:pPr marL="82296" indent="0">
              <a:buNone/>
            </a:pPr>
            <a:r>
              <a:rPr lang="it-IT" sz="2000" dirty="0"/>
              <a:t>Consentono di recuperare regole e procedure di calcolo</a:t>
            </a:r>
          </a:p>
          <a:p>
            <a:pPr marL="82296" indent="0">
              <a:buNone/>
            </a:pPr>
            <a:r>
              <a:rPr lang="it-IT" sz="2000" dirty="0"/>
              <a:t>Richiedono capacità di leggere correttamente i numeri e i</a:t>
            </a:r>
          </a:p>
          <a:p>
            <a:pPr marL="82296" indent="0">
              <a:buNone/>
            </a:pPr>
            <a:r>
              <a:rPr lang="it-IT" sz="2000" dirty="0" smtClean="0"/>
              <a:t>Simboli aritmetici.</a:t>
            </a:r>
          </a:p>
          <a:p>
            <a:pPr marL="82296" indent="0">
              <a:buNone/>
            </a:pP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20825"/>
            <a:ext cx="3549203" cy="176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20825"/>
            <a:ext cx="3422840" cy="176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0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STRUMENTI COMPENSATIVI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9"/>
            <a:ext cx="3240000" cy="391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64" y="2204864"/>
            <a:ext cx="970107" cy="359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4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STRUMENTI COMPENSATIVI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it-IT" b="1" dirty="0"/>
              <a:t>Tabella con formule geometriche</a:t>
            </a:r>
          </a:p>
          <a:p>
            <a:r>
              <a:rPr lang="it-IT" sz="2200" dirty="0"/>
              <a:t>Consentono d</a:t>
            </a:r>
            <a:r>
              <a:rPr lang="it-IT" sz="2200" dirty="0" smtClean="0"/>
              <a:t>i recuperare </a:t>
            </a:r>
            <a:r>
              <a:rPr lang="it-IT" sz="2200" dirty="0"/>
              <a:t>regole di</a:t>
            </a:r>
          </a:p>
          <a:p>
            <a:pPr marL="82296" indent="0">
              <a:buNone/>
            </a:pPr>
            <a:r>
              <a:rPr lang="it-IT" sz="2200" dirty="0" smtClean="0"/>
              <a:t>  geometria e associare </a:t>
            </a:r>
            <a:r>
              <a:rPr lang="it-IT" sz="2200" dirty="0"/>
              <a:t>il </a:t>
            </a:r>
            <a:r>
              <a:rPr lang="it-IT" sz="2200" dirty="0" smtClean="0"/>
              <a:t>     nome </a:t>
            </a:r>
            <a:r>
              <a:rPr lang="it-IT" sz="2200" dirty="0"/>
              <a:t>alla </a:t>
            </a:r>
            <a:r>
              <a:rPr lang="it-IT" sz="2200" dirty="0" err="1" smtClean="0"/>
              <a:t>figurageometrica</a:t>
            </a:r>
            <a:endParaRPr lang="it-IT" sz="2200" dirty="0"/>
          </a:p>
          <a:p>
            <a:r>
              <a:rPr lang="it-IT" sz="2200" dirty="0"/>
              <a:t>Richiedono capacità di </a:t>
            </a:r>
            <a:r>
              <a:rPr lang="it-IT" sz="2200" dirty="0" smtClean="0"/>
              <a:t>leggere correttamente </a:t>
            </a:r>
            <a:r>
              <a:rPr lang="it-IT" sz="2200" dirty="0"/>
              <a:t>e capacità </a:t>
            </a:r>
            <a:r>
              <a:rPr lang="it-IT" sz="2200" dirty="0" err="1" smtClean="0"/>
              <a:t>visuo</a:t>
            </a:r>
            <a:r>
              <a:rPr lang="it-IT" sz="2200" dirty="0" smtClean="0"/>
              <a:t>-spaziali</a:t>
            </a:r>
          </a:p>
          <a:p>
            <a:r>
              <a:rPr lang="it-IT" sz="2200" dirty="0" smtClean="0"/>
              <a:t>Meglio ancora se le costruisce il bambino da solo o con l’aiuto dell’insegnante.</a:t>
            </a:r>
            <a:endParaRPr lang="it-IT" sz="2200" dirty="0" smtClean="0"/>
          </a:p>
          <a:p>
            <a:endParaRPr lang="it-IT" sz="2200" dirty="0"/>
          </a:p>
          <a:p>
            <a:pPr marL="82296" indent="0">
              <a:buNone/>
            </a:pP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24000"/>
            <a:ext cx="321514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MISURE DISPENSATIVE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511256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it-IT" sz="2000" b="1" dirty="0" smtClean="0"/>
              <a:t>NO</a:t>
            </a:r>
            <a:r>
              <a:rPr lang="it-IT" sz="2000" dirty="0" smtClean="0"/>
              <a:t> a:</a:t>
            </a:r>
          </a:p>
          <a:p>
            <a:r>
              <a:rPr lang="it-IT" sz="2000" dirty="0" smtClean="0"/>
              <a:t>Studio </a:t>
            </a:r>
            <a:r>
              <a:rPr lang="it-IT" sz="2000" dirty="0"/>
              <a:t>mnemonico delle tabelline</a:t>
            </a:r>
          </a:p>
          <a:p>
            <a:r>
              <a:rPr lang="it-IT" sz="2000" dirty="0" smtClean="0"/>
              <a:t>Costrizione </a:t>
            </a:r>
            <a:r>
              <a:rPr lang="it-IT" sz="2000" dirty="0"/>
              <a:t>a prendere </a:t>
            </a:r>
            <a:r>
              <a:rPr lang="it-IT" sz="2000" dirty="0" smtClean="0"/>
              <a:t>appunti (l’insegnante prepara uno schema che riassuma il discorso)</a:t>
            </a:r>
            <a:endParaRPr lang="it-IT" sz="2000" dirty="0"/>
          </a:p>
          <a:p>
            <a:r>
              <a:rPr lang="it-IT" sz="2000" dirty="0" smtClean="0"/>
              <a:t>Assegnazione </a:t>
            </a:r>
            <a:r>
              <a:rPr lang="it-IT" sz="2000" dirty="0"/>
              <a:t>di troppi </a:t>
            </a:r>
            <a:r>
              <a:rPr lang="it-IT" sz="2000" dirty="0" smtClean="0"/>
              <a:t>compiti (qualità, NON quantità)</a:t>
            </a:r>
          </a:p>
          <a:p>
            <a:r>
              <a:rPr lang="it-IT" sz="2000" dirty="0" smtClean="0"/>
              <a:t>Anche nello scritto in aula NON più tempo ma meno richieste (lo studente riesce a finire il compito     </a:t>
            </a:r>
            <a:r>
              <a:rPr lang="it-IT" sz="2000" dirty="0" smtClean="0"/>
              <a:t>aumenta la sua autostima</a:t>
            </a:r>
            <a:r>
              <a:rPr lang="it-IT" sz="2000" dirty="0" smtClean="0"/>
              <a:t>, l’insegnante riesce a valutarlo)</a:t>
            </a:r>
            <a:endParaRPr lang="it-IT" sz="2000" dirty="0"/>
          </a:p>
          <a:p>
            <a:pPr marL="82296" indent="0">
              <a:buNone/>
            </a:pPr>
            <a:r>
              <a:rPr lang="it-IT" sz="2000" b="1" dirty="0"/>
              <a:t>SI </a:t>
            </a:r>
            <a:r>
              <a:rPr lang="it-IT" sz="2000" dirty="0"/>
              <a:t>a:</a:t>
            </a:r>
          </a:p>
          <a:p>
            <a:r>
              <a:rPr lang="it-IT" sz="2000" dirty="0" smtClean="0"/>
              <a:t>Tempi </a:t>
            </a:r>
            <a:r>
              <a:rPr lang="it-IT" sz="2000" dirty="0"/>
              <a:t>più lunghi per lo studio</a:t>
            </a:r>
          </a:p>
          <a:p>
            <a:r>
              <a:rPr lang="it-IT" sz="2000" dirty="0" smtClean="0"/>
              <a:t>Compiti </a:t>
            </a:r>
            <a:r>
              <a:rPr lang="it-IT" sz="2000" dirty="0"/>
              <a:t>a casa in misura ridotta</a:t>
            </a:r>
          </a:p>
          <a:p>
            <a:r>
              <a:rPr lang="it-IT" sz="2000" dirty="0" smtClean="0"/>
              <a:t>Interrogazioni </a:t>
            </a:r>
            <a:r>
              <a:rPr lang="it-IT" sz="2000" dirty="0"/>
              <a:t>programmate</a:t>
            </a:r>
          </a:p>
          <a:p>
            <a:r>
              <a:rPr lang="it-IT" sz="2000" dirty="0" smtClean="0"/>
              <a:t>Scrivere </a:t>
            </a:r>
            <a:r>
              <a:rPr lang="it-IT" sz="2000" dirty="0"/>
              <a:t>alla lavagna in modo chiaro </a:t>
            </a:r>
            <a:r>
              <a:rPr lang="it-IT" sz="2000" dirty="0" smtClean="0"/>
              <a:t>usando poche </a:t>
            </a:r>
            <a:r>
              <a:rPr lang="it-IT" sz="2000" dirty="0"/>
              <a:t>parole chiave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5436096" y="35730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9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DIDATTICA INCLUSIVA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it-IT" dirty="0"/>
              <a:t>Inclusione :</a:t>
            </a:r>
          </a:p>
          <a:p>
            <a:r>
              <a:rPr lang="it-IT" sz="2400" dirty="0"/>
              <a:t>-sentirsi trattati come gli altri</a:t>
            </a:r>
          </a:p>
          <a:p>
            <a:r>
              <a:rPr lang="it-IT" sz="2400" dirty="0"/>
              <a:t>-veder riconosciute le proprie peculiarità</a:t>
            </a:r>
          </a:p>
          <a:p>
            <a:r>
              <a:rPr lang="it-IT" sz="2400" dirty="0"/>
              <a:t>-accogliere i bisogni </a:t>
            </a:r>
            <a:r>
              <a:rPr lang="it-IT" sz="2400" dirty="0" smtClean="0"/>
              <a:t>speciali (</a:t>
            </a:r>
            <a:r>
              <a:rPr lang="it-IT" sz="2400" dirty="0" err="1" smtClean="0"/>
              <a:t>Ianes</a:t>
            </a:r>
            <a:r>
              <a:rPr lang="it-IT" sz="2400" dirty="0"/>
              <a:t>, 2001</a:t>
            </a:r>
            <a:r>
              <a:rPr lang="it-IT" sz="2400" dirty="0" smtClean="0"/>
              <a:t>)</a:t>
            </a:r>
          </a:p>
          <a:p>
            <a:pPr marL="82296" indent="0">
              <a:buNone/>
            </a:pPr>
            <a:r>
              <a:rPr lang="it-IT" sz="2400" dirty="0" smtClean="0"/>
              <a:t>Questo significa:</a:t>
            </a:r>
          </a:p>
          <a:p>
            <a:pPr marL="82296" indent="0">
              <a:buNone/>
            </a:pPr>
            <a:endParaRPr lang="it-IT" sz="2400" dirty="0"/>
          </a:p>
        </p:txBody>
      </p:sp>
      <p:sp>
        <p:nvSpPr>
          <p:cNvPr id="4" name="Freccia a destra 3"/>
          <p:cNvSpPr/>
          <p:nvPr/>
        </p:nvSpPr>
        <p:spPr>
          <a:xfrm>
            <a:off x="1619672" y="4869160"/>
            <a:ext cx="194421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851920" y="4365104"/>
            <a:ext cx="460851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METTERE IN GRADO LO STUDENTE CON DSA DI SVOLGERE LE STESSE ATTIVITA’ DEL GRUPPO CLASSE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553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DIDATTICA INCLUSIVA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it-IT" dirty="0" smtClean="0"/>
              <a:t>Svolgere attività che, andando incontro alle esigenze dello studente DSA, saranno SICURAMENTE d’aiuto a tutta la classe.</a:t>
            </a:r>
          </a:p>
          <a:p>
            <a:pPr marL="82296" indent="0">
              <a:buNone/>
            </a:pPr>
            <a:endParaRPr lang="it-IT" dirty="0" smtClean="0"/>
          </a:p>
          <a:p>
            <a:pPr marL="82296" indent="0">
              <a:buNone/>
            </a:pPr>
            <a:r>
              <a:rPr lang="it-IT" dirty="0" smtClean="0"/>
              <a:t>Costruire e/o utilizzare materiali e strumenti che rispondano a bisogni diversificati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37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COS’E’ IL SENSO DEL NUMERO?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E’ la capacità di riconoscere le quantità e di manipolarle.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835696" y="2852936"/>
            <a:ext cx="6552728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E’ presente in tutti i vertebrati, fino ai pesci, anche senza addestramento</a:t>
            </a:r>
            <a:r>
              <a:rPr lang="it-IT" sz="2800" dirty="0" smtClean="0"/>
              <a:t>.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 smtClean="0"/>
              <a:t>In un esperimento: tempi </a:t>
            </a:r>
            <a:r>
              <a:rPr lang="it-IT" sz="2800" dirty="0"/>
              <a:t>di reazione molto simili tra macachi e studenti universitari nell’indicare l’insieme più numeroso (cardinalità) tra 2 insiemi.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83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26488"/>
          </a:xfrm>
        </p:spPr>
        <p:txBody>
          <a:bodyPr>
            <a:normAutofit/>
          </a:bodyPr>
          <a:lstStyle/>
          <a:p>
            <a:r>
              <a:rPr lang="it-IT" sz="4400" dirty="0" smtClean="0"/>
              <a:t>DIDATTICA INCLUSIVA </a:t>
            </a:r>
            <a:r>
              <a:rPr lang="it-IT" sz="3100" dirty="0" smtClean="0"/>
              <a:t>STRUMENTI </a:t>
            </a:r>
            <a:r>
              <a:rPr lang="it-IT" sz="3100" dirty="0"/>
              <a:t>NON </a:t>
            </a:r>
            <a:r>
              <a:rPr lang="it-IT" sz="3100" dirty="0" smtClean="0"/>
              <a:t>DIGITALI</a:t>
            </a:r>
            <a:endParaRPr lang="it-IT" sz="31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000488" cy="4663440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endParaRPr lang="it-IT" dirty="0" smtClean="0"/>
          </a:p>
          <a:p>
            <a:r>
              <a:rPr lang="it-IT" sz="3800" dirty="0"/>
              <a:t>L</a:t>
            </a:r>
            <a:r>
              <a:rPr lang="it-IT" sz="3800" dirty="0" smtClean="0"/>
              <a:t>inea </a:t>
            </a:r>
            <a:r>
              <a:rPr lang="it-IT" sz="3800" dirty="0" smtClean="0"/>
              <a:t>del 20, del 100, del 1000 (</a:t>
            </a:r>
            <a:r>
              <a:rPr lang="it-IT" sz="3800" dirty="0" err="1" smtClean="0"/>
              <a:t>Bortolato</a:t>
            </a:r>
            <a:r>
              <a:rPr lang="it-IT" sz="3800" dirty="0" smtClean="0"/>
              <a:t>)</a:t>
            </a:r>
          </a:p>
          <a:p>
            <a:r>
              <a:rPr lang="it-IT" sz="3800" dirty="0" smtClean="0"/>
              <a:t>Il MEMORY</a:t>
            </a:r>
          </a:p>
          <a:p>
            <a:r>
              <a:rPr lang="it-IT" sz="3800" dirty="0" smtClean="0"/>
              <a:t>Gioco dell’oca</a:t>
            </a:r>
          </a:p>
          <a:p>
            <a:r>
              <a:rPr lang="it-IT" sz="3800" dirty="0" smtClean="0"/>
              <a:t>ATTRIMATHS</a:t>
            </a:r>
          </a:p>
          <a:p>
            <a:r>
              <a:rPr lang="it-IT" sz="3800" dirty="0" err="1" smtClean="0"/>
              <a:t>Tangram</a:t>
            </a:r>
            <a:endParaRPr lang="it-IT" sz="3800" dirty="0" smtClean="0"/>
          </a:p>
          <a:p>
            <a:r>
              <a:rPr lang="it-IT" sz="3800" dirty="0" smtClean="0"/>
              <a:t>Abaco (senza usare i colori, dare rilievo al valore posizionale)</a:t>
            </a:r>
          </a:p>
          <a:p>
            <a:r>
              <a:rPr lang="it-IT" sz="3800" dirty="0" smtClean="0"/>
              <a:t>I regoli (utilizzati non in base ai colori ma seguendo una strategia geometrica, non c’è riferimento alle unità</a:t>
            </a:r>
            <a:r>
              <a:rPr lang="it-IT" sz="3800" dirty="0" smtClean="0"/>
              <a:t>)</a:t>
            </a:r>
          </a:p>
          <a:p>
            <a:r>
              <a:rPr lang="it-IT" sz="3800" dirty="0" smtClean="0"/>
              <a:t>I B.A.M.</a:t>
            </a:r>
            <a:endParaRPr lang="it-IT" sz="3800" dirty="0" smtClean="0"/>
          </a:p>
          <a:p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474" y="1595762"/>
            <a:ext cx="1238250" cy="1743075"/>
          </a:xfrm>
        </p:spPr>
      </p:pic>
      <p:pic>
        <p:nvPicPr>
          <p:cNvPr id="6147" name="Picture 3" descr="C:\Documents and Settings\Amministratore\Documenti\Immagini\COP_Strumento-La-linea-del-100-Solo-ordini-diretti-alle-Edizioni-Erick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17" y="1196752"/>
            <a:ext cx="12382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mministratore\Documenti\Immagini\attrimath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65" y="2756541"/>
            <a:ext cx="1296144" cy="12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Amministratore\Documenti\Immagini\220px-Make_a_tangram_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11" y="4221088"/>
            <a:ext cx="1884145" cy="18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400" dirty="0"/>
              <a:t>DIDATTICA </a:t>
            </a:r>
            <a:r>
              <a:rPr lang="it-IT" sz="4400" dirty="0" smtClean="0"/>
              <a:t>INCLUSIVA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400" dirty="0" smtClean="0"/>
              <a:t>STRUMENTI DIGITALI</a:t>
            </a:r>
            <a:endParaRPr lang="it-IT" sz="3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2400" dirty="0"/>
              <a:t>Strumenti che consentono attività di calcolo </a:t>
            </a:r>
            <a:r>
              <a:rPr lang="it-IT" sz="2400" dirty="0" smtClean="0"/>
              <a:t>a mente e immagazzinamento/recupero </a:t>
            </a:r>
            <a:r>
              <a:rPr lang="it-IT" sz="2400" dirty="0"/>
              <a:t>di </a:t>
            </a:r>
            <a:r>
              <a:rPr lang="it-IT" sz="2400" dirty="0" smtClean="0"/>
              <a:t>fatti aritmetici </a:t>
            </a:r>
            <a:r>
              <a:rPr lang="it-IT" sz="2400" dirty="0"/>
              <a:t>sulla base di </a:t>
            </a:r>
            <a:r>
              <a:rPr lang="it-IT" sz="2400" i="1" dirty="0">
                <a:solidFill>
                  <a:srgbClr val="FF0000"/>
                </a:solidFill>
              </a:rPr>
              <a:t>codici </a:t>
            </a:r>
            <a:r>
              <a:rPr lang="it-IT" sz="2400" i="1" dirty="0" smtClean="0">
                <a:solidFill>
                  <a:srgbClr val="FF0000"/>
                </a:solidFill>
              </a:rPr>
              <a:t>di rappresentazione </a:t>
            </a:r>
            <a:r>
              <a:rPr lang="it-IT" sz="2400" i="1" dirty="0">
                <a:solidFill>
                  <a:srgbClr val="FF0000"/>
                </a:solidFill>
              </a:rPr>
              <a:t>diversi da quello verbale (</a:t>
            </a:r>
            <a:r>
              <a:rPr lang="it-IT" sz="2400" i="1" dirty="0" err="1" smtClean="0">
                <a:solidFill>
                  <a:srgbClr val="FF0000"/>
                </a:solidFill>
              </a:rPr>
              <a:t>es:codice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>
                <a:solidFill>
                  <a:srgbClr val="FF0000"/>
                </a:solidFill>
              </a:rPr>
              <a:t>grafico</a:t>
            </a:r>
            <a:r>
              <a:rPr lang="it-IT" sz="2400" i="1" dirty="0" smtClean="0">
                <a:solidFill>
                  <a:srgbClr val="FF0000"/>
                </a:solidFill>
              </a:rPr>
              <a:t>)</a:t>
            </a:r>
          </a:p>
          <a:p>
            <a:pPr marL="82296" indent="0">
              <a:buNone/>
            </a:pP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4" name="Elaborazione alternativa 3"/>
          <p:cNvSpPr/>
          <p:nvPr/>
        </p:nvSpPr>
        <p:spPr>
          <a:xfrm>
            <a:off x="1835696" y="3573016"/>
            <a:ext cx="6480720" cy="22322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PER I BAMBINI DISCALCULICI E’ MOLTO IMPORTANTE RIUSCIRE AD ASSOCIARE </a:t>
            </a:r>
            <a:r>
              <a:rPr lang="it-IT" sz="2400" dirty="0" smtClean="0"/>
              <a:t>UNA SITUAZIONE  MATEMATICA </a:t>
            </a:r>
            <a:r>
              <a:rPr lang="it-IT" sz="2400" dirty="0" smtClean="0"/>
              <a:t>AD UN’</a:t>
            </a:r>
            <a:r>
              <a:rPr lang="it-IT" sz="2400" dirty="0" smtClean="0">
                <a:solidFill>
                  <a:srgbClr val="FF0000"/>
                </a:solidFill>
              </a:rPr>
              <a:t>IMMAGINE</a:t>
            </a:r>
            <a:r>
              <a:rPr lang="it-IT" sz="2400" dirty="0" smtClean="0"/>
              <a:t> MENTALE, MEGLIO SE </a:t>
            </a:r>
            <a:r>
              <a:rPr lang="it-IT" sz="2400" dirty="0" smtClean="0">
                <a:solidFill>
                  <a:srgbClr val="FF0000"/>
                </a:solidFill>
              </a:rPr>
              <a:t>DINAMICA.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/>
              <a:t>DIDATTICA INCLUSIVA</a:t>
            </a:r>
            <a:r>
              <a:rPr lang="it-IT" dirty="0"/>
              <a:t/>
            </a:r>
            <a:br>
              <a:rPr lang="it-IT" dirty="0"/>
            </a:br>
            <a:r>
              <a:rPr lang="it-IT" sz="3200" dirty="0"/>
              <a:t>STRUMENTI DIGITALI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it-IT" dirty="0" smtClean="0"/>
              <a:t>Strumenti digitali PER INSEGNANTI:</a:t>
            </a:r>
          </a:p>
          <a:p>
            <a:pPr marL="82296" indent="0">
              <a:buNone/>
            </a:pPr>
            <a:endParaRPr lang="it-IT" dirty="0" smtClean="0"/>
          </a:p>
          <a:p>
            <a:r>
              <a:rPr lang="it-IT" dirty="0"/>
              <a:t>linea del 20, del 100, del 1000 </a:t>
            </a:r>
            <a:r>
              <a:rPr lang="it-IT" dirty="0" smtClean="0"/>
              <a:t>con la L.I.M.(</a:t>
            </a:r>
            <a:r>
              <a:rPr lang="it-IT" dirty="0" err="1" smtClean="0"/>
              <a:t>Bortolato</a:t>
            </a:r>
            <a:r>
              <a:rPr lang="it-IT" dirty="0" smtClean="0"/>
              <a:t>)</a:t>
            </a:r>
          </a:p>
          <a:p>
            <a:r>
              <a:rPr lang="it-IT" dirty="0" smtClean="0"/>
              <a:t>I giochi di Ivana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it-IT" dirty="0"/>
              <a:t>Strumenti digitali PER </a:t>
            </a:r>
            <a:r>
              <a:rPr lang="it-IT" dirty="0" smtClean="0"/>
              <a:t>SPECIALISTI (attività di intervento ABILITATIVO):</a:t>
            </a:r>
          </a:p>
          <a:p>
            <a:pPr marL="82296" indent="0">
              <a:buNone/>
            </a:pPr>
            <a:endParaRPr lang="it-IT" dirty="0" smtClean="0"/>
          </a:p>
          <a:p>
            <a:r>
              <a:rPr lang="it-IT" dirty="0" smtClean="0"/>
              <a:t>ADIBU’ (classe 1° e 2° della primaria)</a:t>
            </a:r>
          </a:p>
          <a:p>
            <a:r>
              <a:rPr lang="it-IT" dirty="0" smtClean="0"/>
              <a:t>THE NUMBER RACE (dai 3 ai 7 anni)</a:t>
            </a:r>
            <a:endParaRPr lang="it-IT" dirty="0"/>
          </a:p>
          <a:p>
            <a:r>
              <a:rPr lang="it-IT" dirty="0" smtClean="0"/>
              <a:t>DISCALCULIA TRAINER (stima di quantità, confronto tra numeri, fatti aritmetici/usa 2 codici: verbale e grafico)</a:t>
            </a:r>
          </a:p>
          <a:p>
            <a:r>
              <a:rPr lang="it-IT" dirty="0" smtClean="0"/>
              <a:t>Qu-MAT (solo sistema del calcolo, ha i feedback)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14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DOVE TROVARE I SOFTWARE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it-IT" dirty="0"/>
              <a:t>Ecco alcuni siti</a:t>
            </a:r>
          </a:p>
          <a:p>
            <a:r>
              <a:rPr lang="it-IT" dirty="0" smtClean="0"/>
              <a:t>www.anastasis.it</a:t>
            </a:r>
            <a:r>
              <a:rPr lang="it-IT" dirty="0"/>
              <a:t>/ </a:t>
            </a:r>
            <a:endParaRPr lang="it-IT" dirty="0" smtClean="0"/>
          </a:p>
          <a:p>
            <a:r>
              <a:rPr lang="it-IT" dirty="0" smtClean="0"/>
              <a:t>www.ivana.it </a:t>
            </a:r>
            <a:r>
              <a:rPr lang="it-IT" dirty="0"/>
              <a:t>(dal sito si scaricano i software )</a:t>
            </a:r>
          </a:p>
          <a:p>
            <a:r>
              <a:rPr lang="it-IT" dirty="0" smtClean="0"/>
              <a:t>www</a:t>
            </a:r>
            <a:r>
              <a:rPr lang="it-IT" dirty="0"/>
              <a:t>. Erikson.it (dal sito si possono </a:t>
            </a:r>
            <a:r>
              <a:rPr lang="it-IT" dirty="0" smtClean="0"/>
              <a:t>scaricare demo</a:t>
            </a:r>
            <a:r>
              <a:rPr lang="it-IT" dirty="0"/>
              <a:t>)</a:t>
            </a:r>
          </a:p>
          <a:p>
            <a:r>
              <a:rPr lang="it-IT" dirty="0" smtClean="0"/>
              <a:t>http</a:t>
            </a:r>
            <a:r>
              <a:rPr lang="it-IT" dirty="0"/>
              <a:t>://www.sd2.itd.cnr.it/</a:t>
            </a:r>
          </a:p>
          <a:p>
            <a:pPr marL="82296" indent="0">
              <a:buNone/>
            </a:pPr>
            <a:r>
              <a:rPr lang="it-IT" dirty="0"/>
              <a:t>(schede di valutazione, demo e free-software)</a:t>
            </a:r>
          </a:p>
        </p:txBody>
      </p:sp>
    </p:spTree>
    <p:extLst>
      <p:ext uri="{BB962C8B-B14F-4D97-AF65-F5344CB8AC3E}">
        <p14:creationId xmlns:p14="http://schemas.microsoft.com/office/powerpoint/2010/main" val="1869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002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/>
          <a:lstStyle/>
          <a:p>
            <a:pPr marL="82296" indent="0">
              <a:buNone/>
            </a:pPr>
            <a:r>
              <a:rPr lang="it-IT" sz="2800" dirty="0" smtClean="0"/>
              <a:t>Anche nei neonati, a poche ore dalla nascita, si riscontra una capacità simile, prima e indipendentemente dallo sviluppo delle abilità linguistiche.</a:t>
            </a:r>
          </a:p>
          <a:p>
            <a:pPr marL="82296" indent="0">
              <a:buNone/>
            </a:pPr>
            <a:r>
              <a:rPr lang="it-IT" sz="2800" dirty="0" smtClean="0"/>
              <a:t>I neonati sono in grado di discriminare tra due insiemi:</a:t>
            </a:r>
          </a:p>
          <a:p>
            <a:r>
              <a:rPr lang="it-IT" sz="2400" dirty="0"/>
              <a:t>a</a:t>
            </a:r>
            <a:r>
              <a:rPr lang="it-IT" sz="2400" dirty="0" smtClean="0"/>
              <a:t> poche ore dalla nascita se il rapporto è 1:3 (cioè discriminano tra 6 e 18 ma NON tra 6 e 12)</a:t>
            </a:r>
          </a:p>
          <a:p>
            <a:r>
              <a:rPr lang="it-IT" sz="2400" dirty="0" smtClean="0"/>
              <a:t>a 6 mesi se il rapporto è 1:2</a:t>
            </a:r>
          </a:p>
          <a:p>
            <a:r>
              <a:rPr lang="it-IT" sz="2400" dirty="0"/>
              <a:t>a</a:t>
            </a:r>
            <a:r>
              <a:rPr lang="it-IT" sz="2400" dirty="0" smtClean="0"/>
              <a:t> 9 mesi se il rapporto è 2:3</a:t>
            </a:r>
          </a:p>
          <a:p>
            <a:endParaRPr lang="it-IT" dirty="0" smtClean="0"/>
          </a:p>
          <a:p>
            <a:pPr marL="82296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762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ACUITA’ NUMERICA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 smtClean="0"/>
              <a:t>E’la</a:t>
            </a:r>
            <a:r>
              <a:rPr lang="it-IT" dirty="0" smtClean="0"/>
              <a:t> misura di questa capacità di discriminare le quantità,  innata e spontanea, preverbale.</a:t>
            </a:r>
          </a:p>
          <a:p>
            <a:r>
              <a:rPr lang="it-IT" dirty="0" smtClean="0"/>
              <a:t>L’acuità numerica = acuità visiva </a:t>
            </a:r>
            <a:r>
              <a:rPr lang="it-IT" i="1" dirty="0" smtClean="0"/>
              <a:t>(come percepiamo un oggetto «rosso» o «grande» cosi dovremo percepire un insieme di 5 oggetti)</a:t>
            </a:r>
          </a:p>
          <a:p>
            <a:r>
              <a:rPr lang="it-IT" dirty="0" smtClean="0"/>
              <a:t>Come si parla di «cecità ai colori» si può parlare di «cecità ai numeri» : </a:t>
            </a:r>
          </a:p>
          <a:p>
            <a:pPr marL="82296" indent="0">
              <a:buNone/>
            </a:pPr>
            <a:r>
              <a:rPr lang="it-IT" i="1" dirty="0" smtClean="0"/>
              <a:t>   incapacità </a:t>
            </a:r>
            <a:r>
              <a:rPr lang="it-IT" i="1" dirty="0"/>
              <a:t>di percepire le differenze tra alcune </a:t>
            </a:r>
            <a:r>
              <a:rPr lang="it-IT" i="1" dirty="0" smtClean="0"/>
              <a:t> </a:t>
            </a:r>
          </a:p>
          <a:p>
            <a:pPr marL="82296" indent="0">
              <a:buNone/>
            </a:pPr>
            <a:r>
              <a:rPr lang="it-IT" i="1" dirty="0"/>
              <a:t> </a:t>
            </a:r>
            <a:r>
              <a:rPr lang="it-IT" i="1" dirty="0" smtClean="0"/>
              <a:t>  numerosità </a:t>
            </a:r>
            <a:r>
              <a:rPr lang="it-IT" i="1" dirty="0"/>
              <a:t>che altri possono distinguere, cioè, </a:t>
            </a:r>
            <a:endParaRPr lang="it-IT" i="1" dirty="0" smtClean="0"/>
          </a:p>
          <a:p>
            <a:pPr marL="82296" indent="0">
              <a:buNone/>
            </a:pPr>
            <a:r>
              <a:rPr lang="it-IT" i="1" dirty="0"/>
              <a:t> </a:t>
            </a:r>
            <a:r>
              <a:rPr lang="it-IT" i="1" dirty="0" smtClean="0"/>
              <a:t>  avere una </a:t>
            </a:r>
            <a:r>
              <a:rPr lang="it-IT" i="1" dirty="0"/>
              <a:t>acutezza numerica inferiore</a:t>
            </a:r>
            <a:r>
              <a:rPr lang="it-IT" dirty="0"/>
              <a:t>. 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73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SUBITIZING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it-IT" dirty="0" smtClean="0"/>
              <a:t>Riconoscere in modo rapido la numerosità di un insieme di oggetti (2-3 per i bambini, anche 7 negli adulti).</a:t>
            </a:r>
          </a:p>
          <a:p>
            <a:pPr marL="82296" indent="0">
              <a:buNone/>
            </a:pPr>
            <a:endParaRPr lang="it-IT" dirty="0"/>
          </a:p>
          <a:p>
            <a:pPr marL="82296" indent="0">
              <a:buNone/>
            </a:pPr>
            <a:endParaRPr lang="it-IT" dirty="0"/>
          </a:p>
        </p:txBody>
      </p:sp>
      <p:sp>
        <p:nvSpPr>
          <p:cNvPr id="4" name="Fumetto 1 3"/>
          <p:cNvSpPr/>
          <p:nvPr/>
        </p:nvSpPr>
        <p:spPr>
          <a:xfrm>
            <a:off x="1475656" y="2996952"/>
            <a:ext cx="7128792" cy="309634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indent="0">
              <a:buNone/>
            </a:pPr>
            <a:r>
              <a:rPr lang="it-IT" sz="2600" dirty="0"/>
              <a:t>In un compito di mascheramento visivo, in bambini con sviluppo tipico la percezione accurata arriva fino a </a:t>
            </a:r>
            <a:r>
              <a:rPr lang="it-IT" sz="2600" dirty="0" smtClean="0"/>
              <a:t>3 elementi.</a:t>
            </a:r>
            <a:endParaRPr lang="it-IT" sz="2600" dirty="0"/>
          </a:p>
          <a:p>
            <a:pPr marL="82296" indent="0">
              <a:buNone/>
            </a:pPr>
            <a:r>
              <a:rPr lang="it-IT" sz="2600" dirty="0"/>
              <a:t>Il 20% dei bambini </a:t>
            </a:r>
            <a:r>
              <a:rPr lang="it-IT" sz="2600" dirty="0" err="1"/>
              <a:t>discalculici</a:t>
            </a:r>
            <a:r>
              <a:rPr lang="it-IT" sz="2600" dirty="0"/>
              <a:t> non arriva a 3 elementi.</a:t>
            </a:r>
          </a:p>
          <a:p>
            <a:pPr marL="82296" indent="0">
              <a:buNone/>
            </a:pPr>
            <a:r>
              <a:rPr lang="it-IT" sz="2600" dirty="0"/>
              <a:t>Nei bambini </a:t>
            </a:r>
            <a:r>
              <a:rPr lang="it-IT" sz="2600" dirty="0" err="1"/>
              <a:t>discalculici</a:t>
            </a:r>
            <a:r>
              <a:rPr lang="it-IT" sz="2600" dirty="0"/>
              <a:t> il </a:t>
            </a:r>
            <a:r>
              <a:rPr lang="it-IT" sz="2600" dirty="0" err="1"/>
              <a:t>subitizing</a:t>
            </a:r>
            <a:r>
              <a:rPr lang="it-IT" sz="2600" dirty="0"/>
              <a:t> è gravemente compromesso.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509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PRIMO ESPERIMENTO: </a:t>
            </a:r>
            <a:br>
              <a:rPr lang="it-IT" dirty="0" smtClean="0"/>
            </a:br>
            <a:r>
              <a:rPr lang="it-IT" sz="3100" dirty="0" smtClean="0"/>
              <a:t>QUAL E’ IL PIU’ NUMEROSO?</a:t>
            </a:r>
            <a:endParaRPr lang="it-IT" sz="31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844824"/>
            <a:ext cx="3657600" cy="3138114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20072" y="1524000"/>
            <a:ext cx="3816424" cy="466344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it-IT" sz="2000" dirty="0"/>
              <a:t>Gli stimoli </a:t>
            </a:r>
            <a:r>
              <a:rPr lang="it-IT" sz="2000" dirty="0" smtClean="0"/>
              <a:t>sono </a:t>
            </a:r>
            <a:r>
              <a:rPr lang="it-IT" sz="2000" dirty="0"/>
              <a:t>coppie di matrici di punti neri presentati in due dischi bianchi su entrambi i lati di un punto di fissazione centrale bianco </a:t>
            </a:r>
            <a:endParaRPr lang="it-IT" sz="2000" dirty="0" smtClean="0"/>
          </a:p>
          <a:p>
            <a:pPr marL="82296" indent="0">
              <a:buNone/>
            </a:pPr>
            <a:r>
              <a:rPr lang="it-IT" sz="1900" dirty="0" smtClean="0"/>
              <a:t>La disposizione e la grandezza dei puntini cambiano ad ogni prova (</a:t>
            </a:r>
            <a:r>
              <a:rPr lang="it-IT" sz="1900" dirty="0"/>
              <a:t>per evitare che i partecipanti </a:t>
            </a:r>
            <a:r>
              <a:rPr lang="it-IT" sz="1900" dirty="0" smtClean="0"/>
              <a:t>basino </a:t>
            </a:r>
            <a:r>
              <a:rPr lang="it-IT" sz="1900" dirty="0"/>
              <a:t>le loro prestazioni  su questi parametri </a:t>
            </a:r>
            <a:r>
              <a:rPr lang="it-IT" sz="1900" dirty="0" smtClean="0"/>
              <a:t>non-numerici)</a:t>
            </a:r>
          </a:p>
          <a:p>
            <a:r>
              <a:rPr lang="it-IT" sz="2000" i="1" dirty="0" smtClean="0"/>
              <a:t>Con n1 a 16 punti</a:t>
            </a:r>
          </a:p>
          <a:p>
            <a:pPr marL="82296" indent="0">
              <a:buNone/>
            </a:pPr>
            <a:r>
              <a:rPr lang="it-IT" sz="2000" dirty="0" smtClean="0"/>
              <a:t>n2= 12</a:t>
            </a:r>
            <a:r>
              <a:rPr lang="it-IT" sz="2000" dirty="0"/>
              <a:t>, 13, 14, 15, 17, 18, </a:t>
            </a:r>
            <a:r>
              <a:rPr lang="it-IT" sz="2000" dirty="0" smtClean="0"/>
              <a:t>19 e      20 </a:t>
            </a:r>
            <a:r>
              <a:rPr lang="it-IT" sz="2000" dirty="0"/>
              <a:t>punti </a:t>
            </a:r>
            <a:endParaRPr lang="it-IT" sz="2000" dirty="0" smtClean="0"/>
          </a:p>
          <a:p>
            <a:r>
              <a:rPr lang="it-IT" sz="2000" i="1" dirty="0" smtClean="0"/>
              <a:t>Con n1 a 32 punti</a:t>
            </a:r>
          </a:p>
          <a:p>
            <a:pPr marL="82296" indent="0">
              <a:buNone/>
            </a:pPr>
            <a:r>
              <a:rPr lang="it-IT" sz="2000" dirty="0" smtClean="0"/>
              <a:t>n2=</a:t>
            </a:r>
            <a:r>
              <a:rPr lang="it-IT" sz="2000" dirty="0"/>
              <a:t>24, 26, 28, 30, 34, 36, 38 e </a:t>
            </a:r>
            <a:r>
              <a:rPr lang="it-IT" sz="2000" dirty="0" smtClean="0"/>
              <a:t>40 punti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813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OSSERVAZIONI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I partecipanti all’esperimento erano suddivisi in 4 gruppi: </a:t>
            </a:r>
            <a:r>
              <a:rPr lang="it-IT" sz="2400" dirty="0"/>
              <a:t>con sviluppo tipico di tre età diverse (scuola </a:t>
            </a:r>
            <a:r>
              <a:rPr lang="it-IT" sz="2400" dirty="0" smtClean="0"/>
              <a:t>dell'infanzia, in </a:t>
            </a:r>
            <a:r>
              <a:rPr lang="it-IT" sz="2400" dirty="0"/>
              <a:t>età scolare e adulti) e un gruppo di bambini </a:t>
            </a:r>
            <a:r>
              <a:rPr lang="it-IT" sz="2400" dirty="0" err="1" smtClean="0"/>
              <a:t>discalculici</a:t>
            </a:r>
            <a:r>
              <a:rPr lang="it-IT" sz="2400" dirty="0" smtClean="0"/>
              <a:t> </a:t>
            </a:r>
            <a:r>
              <a:rPr lang="it-IT" sz="2400" dirty="0"/>
              <a:t>abbinati per età e </a:t>
            </a:r>
            <a:r>
              <a:rPr lang="it-IT" sz="2400" dirty="0" smtClean="0"/>
              <a:t>QI </a:t>
            </a:r>
            <a:r>
              <a:rPr lang="it-IT" sz="2400" dirty="0"/>
              <a:t>a</a:t>
            </a:r>
            <a:r>
              <a:rPr lang="it-IT" sz="2400" dirty="0" smtClean="0"/>
              <a:t>i </a:t>
            </a:r>
            <a:r>
              <a:rPr lang="it-IT" sz="2400" dirty="0"/>
              <a:t>bambini in età </a:t>
            </a:r>
            <a:r>
              <a:rPr lang="it-IT" sz="2400" dirty="0" smtClean="0"/>
              <a:t>scolare con </a:t>
            </a:r>
            <a:r>
              <a:rPr lang="it-IT" sz="2400" dirty="0"/>
              <a:t>sviluppo tipico </a:t>
            </a:r>
            <a:endParaRPr lang="it-IT" sz="2400" dirty="0" smtClean="0"/>
          </a:p>
          <a:p>
            <a:r>
              <a:rPr lang="it-IT" sz="2400" dirty="0" smtClean="0"/>
              <a:t>L’indice di </a:t>
            </a:r>
            <a:r>
              <a:rPr lang="it-IT" sz="2400" dirty="0" err="1" smtClean="0"/>
              <a:t>discriminabilità</a:t>
            </a:r>
            <a:r>
              <a:rPr lang="it-IT" sz="2400" dirty="0" smtClean="0"/>
              <a:t> di un numero è stato misurato con la frazione Weber (</a:t>
            </a:r>
            <a:r>
              <a:rPr lang="it-IT" sz="2400" b="1" i="1" dirty="0" smtClean="0"/>
              <a:t>w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Si è misurato quando la prestazione diventa casuale (quando non sanno più indicare il gruppo più numeroso, ad es.: anche con sviluppo tipico non sanno discriminare tra 15 e </a:t>
            </a:r>
            <a:r>
              <a:rPr lang="it-IT" sz="2400" dirty="0" smtClean="0"/>
              <a:t>16 punti, </a:t>
            </a:r>
            <a:r>
              <a:rPr lang="it-IT" sz="2400" dirty="0" smtClean="0"/>
              <a:t>è difficile anche per gli adulti)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66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RISULTATI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dirty="0" smtClean="0"/>
              <a:t>W</a:t>
            </a:r>
            <a:r>
              <a:rPr lang="it-IT" dirty="0" smtClean="0"/>
              <a:t> migliora con l’età </a:t>
            </a:r>
          </a:p>
          <a:p>
            <a:r>
              <a:rPr lang="it-IT" dirty="0"/>
              <a:t>i</a:t>
            </a:r>
            <a:r>
              <a:rPr lang="it-IT" dirty="0" smtClean="0"/>
              <a:t> bambini </a:t>
            </a:r>
            <a:r>
              <a:rPr lang="it-IT" dirty="0" err="1" smtClean="0"/>
              <a:t>discalculici</a:t>
            </a:r>
            <a:r>
              <a:rPr lang="it-IT" dirty="0" smtClean="0"/>
              <a:t> hanno gravi deficit di acuità numerica</a:t>
            </a:r>
          </a:p>
          <a:p>
            <a:r>
              <a:rPr lang="it-IT" dirty="0" smtClean="0"/>
              <a:t>I bambini </a:t>
            </a:r>
            <a:r>
              <a:rPr lang="it-IT" dirty="0" err="1" smtClean="0"/>
              <a:t>discalculici</a:t>
            </a:r>
            <a:r>
              <a:rPr lang="it-IT" dirty="0" smtClean="0"/>
              <a:t> di 10 anni hanno prestazioni simili ai bambini con sviluppo tipico di 5 anni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483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327</TotalTime>
  <Words>1833</Words>
  <Application>Microsoft Office PowerPoint</Application>
  <PresentationFormat>Presentazione su schermo (4:3)</PresentationFormat>
  <Paragraphs>189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Solstizio</vt:lpstr>
      <vt:lpstr>SENSO DEL NUMERO E DISCALCULIA</vt:lpstr>
      <vt:lpstr>DI COSA PARLEREMO</vt:lpstr>
      <vt:lpstr>COS’E’ IL SENSO DEL NUMERO?</vt:lpstr>
      <vt:lpstr>Presentazione standard di PowerPoint</vt:lpstr>
      <vt:lpstr>ACUITA’ NUMERICA</vt:lpstr>
      <vt:lpstr>SUBITIZING</vt:lpstr>
      <vt:lpstr>PRIMO ESPERIMENTO:  QUAL E’ IL PIU’ NUMEROSO?</vt:lpstr>
      <vt:lpstr>OSSERVAZIONI</vt:lpstr>
      <vt:lpstr>RISULTATI</vt:lpstr>
      <vt:lpstr>SECONDO ESPERIMENTO:</vt:lpstr>
      <vt:lpstr>Presentazione standard di PowerPoint</vt:lpstr>
      <vt:lpstr>RISULTATI</vt:lpstr>
      <vt:lpstr>Effetto distanza</vt:lpstr>
      <vt:lpstr>CONSIDERAZIONI FINALI</vt:lpstr>
      <vt:lpstr>CONSIDERAZIONI FINALI</vt:lpstr>
      <vt:lpstr>CONSIDERAZIONI FINALI</vt:lpstr>
      <vt:lpstr>CONSIDERAZIONI FINALI</vt:lpstr>
      <vt:lpstr>CONSIDERAZIONI FINALI</vt:lpstr>
      <vt:lpstr>APPORTI ALLA RICERCA E ALL’INTERVENTO</vt:lpstr>
      <vt:lpstr>COME INTERVENIRE?</vt:lpstr>
      <vt:lpstr>Presentazione standard di PowerPoint</vt:lpstr>
      <vt:lpstr>STRUMENTI COMPENSATIVI</vt:lpstr>
      <vt:lpstr>STRUMENTI COMPENSATIVI</vt:lpstr>
      <vt:lpstr>STRUMENTI COMPENSATIVI</vt:lpstr>
      <vt:lpstr>STRUMENTI COMPENSATIVI</vt:lpstr>
      <vt:lpstr>STRUMENTI COMPENSATIVI</vt:lpstr>
      <vt:lpstr>MISURE DISPENSATIVE</vt:lpstr>
      <vt:lpstr>DIDATTICA INCLUSIVA</vt:lpstr>
      <vt:lpstr>DIDATTICA INCLUSIVA</vt:lpstr>
      <vt:lpstr>DIDATTICA INCLUSIVA STRUMENTI NON DIGITALI</vt:lpstr>
      <vt:lpstr>DIDATTICA INCLUSIVA STRUMENTI DIGITALI</vt:lpstr>
      <vt:lpstr>DIDATTICA INCLUSIVA STRUMENTI DIGITALI</vt:lpstr>
      <vt:lpstr>DOVE TROVARE I SOFTWARE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 DEL NUMERO E DISCALCULIA</dc:title>
  <cp:lastModifiedBy> </cp:lastModifiedBy>
  <cp:revision>32</cp:revision>
  <dcterms:modified xsi:type="dcterms:W3CDTF">2012-05-09T10:27:18Z</dcterms:modified>
</cp:coreProperties>
</file>